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3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41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305" r:id="rId6"/>
    <p:sldId id="304" r:id="rId7"/>
    <p:sldId id="260" r:id="rId8"/>
    <p:sldId id="301" r:id="rId9"/>
    <p:sldId id="261" r:id="rId10"/>
    <p:sldId id="262" r:id="rId11"/>
    <p:sldId id="286" r:id="rId12"/>
    <p:sldId id="263" r:id="rId13"/>
    <p:sldId id="307" r:id="rId14"/>
    <p:sldId id="267" r:id="rId15"/>
    <p:sldId id="308" r:id="rId16"/>
    <p:sldId id="299" r:id="rId17"/>
    <p:sldId id="309" r:id="rId18"/>
    <p:sldId id="269" r:id="rId19"/>
    <p:sldId id="287" r:id="rId20"/>
    <p:sldId id="288" r:id="rId21"/>
    <p:sldId id="270" r:id="rId22"/>
    <p:sldId id="300" r:id="rId23"/>
    <p:sldId id="289" r:id="rId24"/>
    <p:sldId id="271" r:id="rId25"/>
    <p:sldId id="298" r:id="rId26"/>
    <p:sldId id="290" r:id="rId27"/>
    <p:sldId id="297" r:id="rId28"/>
    <p:sldId id="326" r:id="rId29"/>
    <p:sldId id="327" r:id="rId30"/>
    <p:sldId id="302" r:id="rId31"/>
    <p:sldId id="310" r:id="rId32"/>
    <p:sldId id="311" r:id="rId33"/>
    <p:sldId id="312" r:id="rId34"/>
    <p:sldId id="325" r:id="rId35"/>
    <p:sldId id="272" r:id="rId36"/>
    <p:sldId id="291" r:id="rId37"/>
    <p:sldId id="303" r:id="rId38"/>
    <p:sldId id="313" r:id="rId39"/>
    <p:sldId id="314" r:id="rId40"/>
    <p:sldId id="273" r:id="rId41"/>
    <p:sldId id="292" r:id="rId42"/>
    <p:sldId id="315" r:id="rId43"/>
    <p:sldId id="276" r:id="rId44"/>
    <p:sldId id="294" r:id="rId45"/>
    <p:sldId id="295" r:id="rId46"/>
    <p:sldId id="296" r:id="rId47"/>
    <p:sldId id="28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103" d="100"/>
          <a:sy n="103" d="100"/>
        </p:scale>
        <p:origin x="-11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8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customXml" Target="../customXml/item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06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066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278B5-CBF0-490B-8DAB-EA8C967C4D00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ED6F9-6530-4BA6-A102-3FAECE4BC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93C6B-355F-41A6-A327-36E20D128D42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FFDAA-FA70-412C-82D5-2B9FC668F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2F7CF-80C1-47E1-A3E5-568B3C716C21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DC7D4-5B9B-4354-93A3-0051C58CE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92970-9A4F-4621-B33F-3B248B052BB5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66243-0653-4A6E-A4BA-AF97EE8CD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043FC-901F-45AE-8665-58AA8A2ED150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1C21-954E-4222-841F-AEA225228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FE294-FAFA-4500-BA87-44C18B1F9E9D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A4EEC-522D-4C95-AF8D-85C249DF1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1EACC-0682-4905-A83B-0B1253E5509C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623D-CF43-4A66-A161-6FD1CC8BA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9B9E6-043F-4285-88F5-A49139343E45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5643E-0B15-49A1-8A51-26C777D8A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73DEC-9BFE-4BCC-9F20-80FC76ED87D1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CD9A6-A8B3-4325-A0A3-0EB0DFB1B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929DA-6726-449F-B3ED-0DC5195908C2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BBC8B-F792-42A1-B31B-E26B7F4EE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E2B18-039A-4838-9CA5-0939E7992197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46D72-CED3-4087-8780-D332828EF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fld id="{A9D88EA2-F36E-463A-9C0E-69DCC8C1D194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A907142-1CF8-47B6-88CC-A3F316EFF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963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3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4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4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4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964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964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964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4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1706788"/>
            <a:ext cx="9144000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indent="457200" algn="ctr" eaLnBrk="0" hangingPunct="0"/>
            <a:r>
              <a:rPr lang="be-BY" sz="48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charset="0"/>
              </a:rPr>
              <a:t>Зімовы </a:t>
            </a:r>
            <a:r>
              <a:rPr lang="be-BY" sz="48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charset="0"/>
              </a:rPr>
              <a:t>цыкл земляробчага </a:t>
            </a:r>
            <a:r>
              <a:rPr lang="be-BY" sz="48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charset="0"/>
              </a:rPr>
              <a:t>календара</a:t>
            </a:r>
            <a:r>
              <a:rPr lang="en-US" sz="48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charset="0"/>
              </a:rPr>
              <a:t> </a:t>
            </a:r>
            <a:r>
              <a:rPr lang="ru-RU" sz="48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charset="0"/>
              </a:rPr>
              <a:t>беларуса</a:t>
            </a:r>
            <a:r>
              <a:rPr lang="be-BY" sz="48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charset="0"/>
              </a:rPr>
              <a:t>ў</a:t>
            </a:r>
          </a:p>
          <a:p>
            <a:pPr indent="457200" algn="ctr" eaLnBrk="0" hangingPunct="0"/>
            <a:endParaRPr lang="ru-RU" sz="28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  <a:p>
            <a:pPr indent="457200" algn="ctr" eaLnBrk="0" hangingPunct="0"/>
            <a:r>
              <a:rPr lang="be-BY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(КАЛЯНДАРНА-АБРАДАВАЯ ПАЭЗІЯ)</a:t>
            </a:r>
            <a:endParaRPr lang="be-BY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r"/>
            <a:endParaRPr lang="be-BY" sz="2000" dirty="0" smtClean="0"/>
          </a:p>
          <a:p>
            <a:pPr algn="r"/>
            <a:r>
              <a:rPr lang="be-BY" sz="2000" dirty="0" smtClean="0"/>
              <a:t>Выканаўца</a:t>
            </a:r>
            <a:r>
              <a:rPr lang="be-BY" sz="2000" dirty="0"/>
              <a:t>:</a:t>
            </a:r>
            <a:endParaRPr lang="ru-RU" sz="2000" dirty="0"/>
          </a:p>
          <a:p>
            <a:pPr algn="r"/>
            <a:r>
              <a:rPr lang="be-BY" sz="2000" dirty="0"/>
              <a:t>Русая А.М.,</a:t>
            </a:r>
            <a:endParaRPr lang="ru-RU" sz="2000" dirty="0"/>
          </a:p>
          <a:p>
            <a:pPr algn="r"/>
            <a:r>
              <a:rPr lang="be-BY" sz="2000" dirty="0"/>
              <a:t>магістар філалагічных навук</a:t>
            </a:r>
            <a:endParaRPr lang="ru-RU" sz="2000" dirty="0"/>
          </a:p>
          <a:p>
            <a:pPr indent="457200" algn="ctr" eaLnBrk="0" hangingPunct="0"/>
            <a:endParaRPr lang="ru-RU" sz="6000" dirty="0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5208" y="498382"/>
            <a:ext cx="8361716" cy="1204692"/>
          </a:xfrm>
        </p:spPr>
        <p:txBody>
          <a:bodyPr rIns="45720"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500" kern="1200" dirty="0">
                <a:solidFill>
                  <a:schemeClr val="accent1">
                    <a:satMod val="150000"/>
                  </a:schemeClr>
                </a:solidFill>
                <a:effectLst/>
              </a:rPr>
              <a:t>Першая </a:t>
            </a:r>
            <a:r>
              <a:rPr lang="ru-RU" sz="4500" kern="1200" dirty="0" err="1">
                <a:solidFill>
                  <a:schemeClr val="accent1">
                    <a:satMod val="150000"/>
                  </a:schemeClr>
                </a:solidFill>
                <a:effectLst/>
              </a:rPr>
              <a:t>куцця</a:t>
            </a:r>
            <a:r>
              <a:rPr lang="ru-RU" sz="4500" kern="1200" dirty="0">
                <a:solidFill>
                  <a:schemeClr val="accent1">
                    <a:satMod val="150000"/>
                  </a:schemeClr>
                </a:solidFill>
                <a:effectLst/>
              </a:rPr>
              <a:t> самая </a:t>
            </a:r>
            <a:r>
              <a:rPr lang="ru-RU" sz="4500" kern="1200" dirty="0" err="1">
                <a:solidFill>
                  <a:schemeClr val="accent1">
                    <a:satMod val="150000"/>
                  </a:schemeClr>
                </a:solidFill>
                <a:effectLst/>
              </a:rPr>
              <a:t>ўрачыстая</a:t>
            </a:r>
            <a:endParaRPr lang="ru-RU" sz="4500" kern="1200" dirty="0">
              <a:solidFill>
                <a:schemeClr val="accent1">
                  <a:satMod val="150000"/>
                </a:schemeClr>
              </a:solidFill>
              <a:effectLst/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idx="4294967295"/>
          </p:nvPr>
        </p:nvSpPr>
        <p:spPr/>
        <p:txBody>
          <a:bodyPr lIns="54864" tIns="91440"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be-BY" b="1" smtClean="0">
                <a:latin typeface="Times New Roman" pitchFamily="18" charset="0"/>
              </a:rPr>
              <a:t>        Ж</a:t>
            </a:r>
            <a:r>
              <a:rPr lang="be-BY" b="1" smtClean="0"/>
              <a:t>ыхары г. Лоева варылі кашу “всягда з</a:t>
            </a:r>
            <a:r>
              <a:rPr lang="be-BY" b="1" smtClean="0">
                <a:latin typeface="Arial" charset="0"/>
              </a:rPr>
              <a:t> </a:t>
            </a:r>
            <a:r>
              <a:rPr lang="be-BY" b="1" smtClean="0"/>
              <a:t>ячменя”; куццю “варылі з розных круп: ілі аўсянка, ілі пшано, ілі грэчка, ілі пярловая крупа” (в. Гарадок); “рабіла куццю свежанькую, з пшана варыла”( п. Пабядзіцель).</a:t>
            </a: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НАСТЯ\Desktop\куцця\22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836712"/>
            <a:ext cx="5444654" cy="538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SL38268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Содержимое 2"/>
          <p:cNvSpPr>
            <a:spLocks noGrp="1"/>
          </p:cNvSpPr>
          <p:nvPr>
            <p:ph idx="4294967295"/>
          </p:nvPr>
        </p:nvSpPr>
        <p:spPr>
          <a:xfrm>
            <a:off x="0" y="4429125"/>
            <a:ext cx="8229600" cy="1868488"/>
          </a:xfrm>
        </p:spPr>
        <p:txBody>
          <a:bodyPr lIns="54864" tIns="91440"/>
          <a:lstStyle/>
          <a:p>
            <a:pPr eaLnBrk="1" hangingPunct="1">
              <a:defRPr/>
            </a:pPr>
            <a:r>
              <a:rPr lang="ru-RU" b="1">
                <a:solidFill>
                  <a:schemeClr val="bg1"/>
                </a:solidFill>
              </a:rPr>
              <a:t> Рытуальны дыялог заклінання добрага ўраджаю, які адбываўся паміж гаспадарамі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"/>
            <a:ext cx="6768752" cy="4221088"/>
          </a:xfrm>
        </p:spPr>
        <p:txBody>
          <a:bodyPr/>
          <a:lstStyle/>
          <a:p>
            <a:pPr eaLnBrk="1" hangingPunct="1">
              <a:defRPr/>
            </a:pPr>
            <a:endParaRPr lang="be-BY" b="1" dirty="0" smtClean="0"/>
          </a:p>
          <a:p>
            <a:pPr marL="0" indent="0" eaLnBrk="1" hangingPunct="1">
              <a:buNone/>
              <a:defRPr/>
            </a:pPr>
            <a:r>
              <a:rPr lang="be-BY" b="1" dirty="0" smtClean="0"/>
              <a:t>«</a:t>
            </a:r>
            <a:r>
              <a:rPr lang="be-BY" b="1" i="1" dirty="0" smtClean="0"/>
              <a:t>На кут слалі сена і ставілі вузлік саломы. Абед, які вынімалі з печы, ставілі на кут перад вячэрай. А етаю саломкаю на Крашчэнне да сонца абвязвалі яблыні, грушы штоб не было вуснёў»</a:t>
            </a:r>
            <a:r>
              <a:rPr lang="be-BY" b="1" dirty="0"/>
              <a:t> </a:t>
            </a:r>
            <a:r>
              <a:rPr lang="be-BY" b="1" dirty="0" smtClean="0"/>
              <a:t> (Брагінскі </a:t>
            </a:r>
            <a:r>
              <a:rPr lang="be-BY" b="1" dirty="0"/>
              <a:t>раён, в. </a:t>
            </a:r>
            <a:r>
              <a:rPr lang="be-BY" b="1" dirty="0" smtClean="0"/>
              <a:t>Пучын).</a:t>
            </a:r>
            <a:endParaRPr lang="be-BY" b="1" i="1" dirty="0" smtClean="0"/>
          </a:p>
          <a:p>
            <a:pPr eaLnBrk="1" hangingPunct="1">
              <a:defRPr/>
            </a:pPr>
            <a:endParaRPr lang="be-BY" b="1" i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be-BY" b="1" i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b="1" i="1" dirty="0" smtClean="0"/>
          </a:p>
        </p:txBody>
      </p:sp>
      <p:pic>
        <p:nvPicPr>
          <p:cNvPr id="25602" name="Picture 4" descr="images (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9128" y="3717032"/>
            <a:ext cx="3610479" cy="270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idx="4294967295"/>
          </p:nvPr>
        </p:nvSpPr>
        <p:spPr>
          <a:xfrm>
            <a:off x="179388" y="0"/>
            <a:ext cx="8229600" cy="1484313"/>
          </a:xfrm>
        </p:spPr>
        <p:txBody>
          <a:bodyPr lIns="54864" tIns="91440"/>
          <a:lstStyle/>
          <a:p>
            <a:pPr marL="0" indent="0" eaLnBrk="1" hangingPunct="1">
              <a:buNone/>
              <a:defRPr/>
            </a:pPr>
            <a:r>
              <a:rPr lang="be-BY" b="1" dirty="0">
                <a:solidFill>
                  <a:schemeClr val="hlink"/>
                </a:solidFill>
              </a:rPr>
              <a:t>Калядныя святы – час варожбаў. Тэма зямлі, ураджаю – асноўныя тэмы варожбаў, звязаных з Першай куццёй.</a:t>
            </a:r>
            <a:endParaRPr lang="ru-RU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endParaRPr lang="ru-RU" dirty="0">
              <a:solidFill>
                <a:schemeClr val="hlink"/>
              </a:solidFill>
            </a:endParaRPr>
          </a:p>
        </p:txBody>
      </p:sp>
      <p:pic>
        <p:nvPicPr>
          <p:cNvPr id="23555" name="Picture 3" descr="varozhb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916832"/>
            <a:ext cx="7200800" cy="469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Ад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першага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наведвальніка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ў</a:t>
            </a:r>
            <a:r>
              <a:rPr lang="ru-RU" sz="40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першы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дзень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навагодніх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свят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залежыць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дабрабыт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у доме: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калі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ім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акажацца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дзяўчына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– у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сям’і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будуць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няшчасці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няўдачы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</p:txBody>
      </p:sp>
      <p:pic>
        <p:nvPicPr>
          <p:cNvPr id="27650" name="Picture 4" descr="images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824" y="2492896"/>
            <a:ext cx="5469159" cy="392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НАСТЯ\Desktop\куцця\svyatki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e-BY" sz="3200" dirty="0" smtClean="0">
                <a:solidFill>
                  <a:schemeClr val="hlink"/>
                </a:solidFill>
              </a:rPr>
              <a:t>Уяўленні, звязаныя з першай куццёй </a:t>
            </a:r>
            <a:br>
              <a:rPr lang="be-BY" sz="3200" dirty="0" smtClean="0">
                <a:solidFill>
                  <a:schemeClr val="hlink"/>
                </a:solidFill>
              </a:rPr>
            </a:br>
            <a:r>
              <a:rPr lang="be-BY" sz="3200" dirty="0" smtClean="0">
                <a:solidFill>
                  <a:schemeClr val="hlink"/>
                </a:solidFill>
              </a:rPr>
              <a:t>(на Магілёўшчыне)</a:t>
            </a:r>
            <a:endParaRPr lang="ru-RU" sz="3200" dirty="0" smtClean="0">
              <a:solidFill>
                <a:schemeClr val="hlink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1419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be-BY" sz="2100" b="1" dirty="0"/>
              <a:t>Калі першая куцця будзе поўнай, вырасце ў гаршку, то першы пасеў ярыны будзе ўдачлівым.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e-BY" sz="2100" b="1" dirty="0" smtClean="0"/>
              <a:t>Верх </a:t>
            </a:r>
            <a:r>
              <a:rPr lang="be-BY" sz="2100" b="1" dirty="0"/>
              <a:t>куцці і першы блін аддаюць жывёле, каб была гладкай і здаровай.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e-BY" sz="2100" b="1" dirty="0"/>
              <a:t>У многіх сялян быў звычай у першы дзень свята віць вяроўкі і імі абмотваць стол у хаце, каб летам коні не разбягаліся і не рабілі шкоды.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e-BY" sz="2100" b="1" dirty="0"/>
              <a:t>У гэты дзень не ходзяць у чужыя хаты, каб жывёла не знікала з двара і не прападала.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e-BY" sz="2100" b="1" dirty="0" smtClean="0"/>
              <a:t>Ва </a:t>
            </a:r>
            <a:r>
              <a:rPr lang="be-BY" sz="2100" b="1" dirty="0"/>
              <a:t>ўсе святочныя вечары ніхто з сялян не бярэцца ні за якую работу, а асабліва баяцца пракручваць дзіркі ў дрэве, бо ўпэўнены, што калі хто возьмецца за работу, то ў хаце народзіцца вырадак. Вечары называюцца </a:t>
            </a:r>
            <a:r>
              <a:rPr lang="be-BY" sz="2100" b="1" u="sng" dirty="0"/>
              <a:t>крывымі</a:t>
            </a:r>
            <a:r>
              <a:rPr lang="be-BY" sz="2100" b="1" dirty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e-BY" sz="2100" b="1" dirty="0" smtClean="0"/>
              <a:t>На </a:t>
            </a:r>
            <a:r>
              <a:rPr lang="be-BY" sz="2100" b="1" dirty="0"/>
              <a:t>першы дзень Каляд трэба ўважаць, хто першы ўвойдзе ў хату: калі мужчына – баранчыкі будуць радзіцца, калі кабета – авечкі.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e-BY" sz="2100" b="1" dirty="0" smtClean="0"/>
              <a:t>Ходзяць </a:t>
            </a:r>
            <a:r>
              <a:rPr lang="be-BY" sz="2100" b="1" dirty="0"/>
              <a:t>у хлеў з куццёй і глядзяць як ляжаць цельныя каровы па іх палажэнню ўгадваюць, у які час сутак  ацеляцца – галавой на поўдзень ляжыць карова – у дзень ацеліцца; на захад – уночы; на ўсход – раніцай.</a:t>
            </a:r>
            <a:endParaRPr lang="ru-RU" sz="21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2"/>
          <p:cNvSpPr>
            <a:spLocks noGrp="1"/>
          </p:cNvSpPr>
          <p:nvPr>
            <p:ph idx="4294967295"/>
          </p:nvPr>
        </p:nvSpPr>
        <p:spPr>
          <a:xfrm>
            <a:off x="395288" y="2232025"/>
            <a:ext cx="8208962" cy="2125663"/>
          </a:xfrm>
        </p:spPr>
        <p:txBody>
          <a:bodyPr lIns="54864" tIns="91440"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dirty="0" err="1">
                <a:latin typeface="Arial" charset="0"/>
              </a:rPr>
              <a:t>К</a:t>
            </a:r>
            <a:r>
              <a:rPr lang="ru-RU" sz="3600" b="1" dirty="0" err="1"/>
              <a:t>алядоўшчыкі</a:t>
            </a:r>
            <a:r>
              <a:rPr lang="ru-RU" sz="3600" b="1" dirty="0"/>
              <a:t> ў </a:t>
            </a:r>
            <a:r>
              <a:rPr lang="ru-RU" sz="3600" b="1" dirty="0" err="1"/>
              <a:t>абрадзе</a:t>
            </a:r>
            <a:r>
              <a:rPr lang="ru-RU" sz="3600" b="1" dirty="0"/>
              <a:t> </a:t>
            </a:r>
            <a:r>
              <a:rPr lang="ru-RU" sz="3600" b="1" dirty="0" err="1"/>
              <a:t>калядавання</a:t>
            </a:r>
            <a:r>
              <a:rPr lang="ru-RU" sz="3600" b="1" dirty="0"/>
              <a:t> </a:t>
            </a:r>
            <a:r>
              <a:rPr lang="ru-RU" sz="3600" b="1" dirty="0" err="1"/>
              <a:t>выступалі</a:t>
            </a:r>
            <a:r>
              <a:rPr lang="ru-RU" sz="3600" b="1" dirty="0"/>
              <a:t> як бы ў </a:t>
            </a:r>
            <a:r>
              <a:rPr lang="ru-RU" sz="3600" b="1" dirty="0" err="1"/>
              <a:t>якасці</a:t>
            </a:r>
            <a:r>
              <a:rPr lang="ru-RU" sz="3600" b="1" dirty="0"/>
              <a:t> </a:t>
            </a:r>
            <a:r>
              <a:rPr lang="ru-RU" sz="3600" b="1" dirty="0" err="1"/>
              <a:t>духаў</a:t>
            </a:r>
            <a:r>
              <a:rPr lang="ru-RU" sz="3600" b="1" dirty="0"/>
              <a:t> </a:t>
            </a:r>
            <a:r>
              <a:rPr lang="ru-RU" sz="3600" b="1" dirty="0" err="1" smtClean="0"/>
              <a:t>памёрлых</a:t>
            </a:r>
            <a:r>
              <a:rPr lang="ru-RU" sz="3600" b="1" dirty="0"/>
              <a:t>.</a:t>
            </a:r>
            <a:endParaRPr lang="ru-RU" sz="3600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95288" y="-436095"/>
            <a:ext cx="81375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be-BY" sz="6000" b="1" dirty="0" smtClean="0">
              <a:solidFill>
                <a:schemeClr val="hlink"/>
              </a:solidFill>
            </a:endParaRPr>
          </a:p>
          <a:p>
            <a:pPr algn="ctr" eaLnBrk="0" hangingPunct="0"/>
            <a:r>
              <a:rPr lang="be-BY" sz="6000" b="1" dirty="0" smtClean="0">
                <a:solidFill>
                  <a:schemeClr val="hlink"/>
                </a:solidFill>
              </a:rPr>
              <a:t>Абрад </a:t>
            </a:r>
            <a:r>
              <a:rPr lang="be-BY" sz="6000" b="1" dirty="0">
                <a:solidFill>
                  <a:schemeClr val="hlink"/>
                </a:solidFill>
              </a:rPr>
              <a:t>калядавання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Users\НАСТЯ\Desktop\куцця\IMG_15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4294967295"/>
          </p:nvPr>
        </p:nvSpPr>
        <p:spPr/>
        <p:txBody>
          <a:bodyPr lIns="54864" tIns="91440"/>
          <a:lstStyle/>
          <a:p>
            <a:pPr marL="0" indent="0" eaLnBrk="1" hangingPunct="1">
              <a:buNone/>
              <a:defRPr/>
            </a:pPr>
            <a:r>
              <a:rPr lang="be-BY" sz="4400" b="1" u="sng" dirty="0" smtClean="0">
                <a:latin typeface="Times New Roman" pitchFamily="18" charset="0"/>
              </a:rPr>
              <a:t>А</a:t>
            </a:r>
            <a:r>
              <a:rPr lang="be-BY" sz="4400" b="1" u="sng" dirty="0" smtClean="0"/>
              <a:t>брад</a:t>
            </a:r>
            <a:r>
              <a:rPr lang="be-BY" sz="4400" dirty="0" smtClean="0"/>
              <a:t> – </a:t>
            </a:r>
            <a:r>
              <a:rPr lang="be-BY" sz="4400" b="1" dirty="0" smtClean="0"/>
              <a:t>гэта традыцыйная, узаконеная звычаем сукупнасць умоўных, сімвалічных дзеянняў, якія выконваюцца ў пэўную пару года.</a:t>
            </a:r>
            <a:endParaRPr lang="ru-RU" sz="4400" dirty="0" smtClean="0"/>
          </a:p>
          <a:p>
            <a:pPr eaLnBrk="1" hangingPunct="1">
              <a:defRPr/>
            </a:pPr>
            <a:endParaRPr lang="ru-RU" sz="4400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НАСТЯ\Desktop\куцця\IMG_96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2"/>
          <p:cNvSpPr>
            <a:spLocks noGrp="1"/>
          </p:cNvSpPr>
          <p:nvPr>
            <p:ph idx="4294967295"/>
          </p:nvPr>
        </p:nvSpPr>
        <p:spPr/>
        <p:txBody>
          <a:bodyPr lIns="54864" tIns="91440"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be-BY" b="1" dirty="0" smtClean="0">
                <a:latin typeface="Times New Roman" pitchFamily="18" charset="0"/>
              </a:rPr>
              <a:t>          П</a:t>
            </a:r>
            <a:r>
              <a:rPr lang="be-BY" b="1" dirty="0" smtClean="0"/>
              <a:t>адарункі ж уяўлялі сабой ахвярапрынашэнне, спосаб задобрыць духаў-апекуноў.</a:t>
            </a:r>
            <a:endParaRPr lang="ru-RU" dirty="0" smtClean="0"/>
          </a:p>
          <a:p>
            <a:pPr marL="0" indent="0" eaLnBrk="1" hangingPunct="1"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НАСТЯ\Desktop\куцця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955399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G_137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7292" y="3573016"/>
            <a:ext cx="4355975" cy="314096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НАСТЯ\Desktop\куцця\Рождество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1304111"/>
            <a:ext cx="6588224" cy="447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125538"/>
            <a:ext cx="8229600" cy="4525962"/>
          </a:xfrm>
        </p:spPr>
        <p:txBody>
          <a:bodyPr lIns="54864" tIns="91440"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be-BY" b="1" dirty="0"/>
              <a:t>“Насілі зорку. Дзелалі яе як барабан, а па баках звёздачкі прыдзелвалі, гэтыя звёздачкі тарахцелі.</a:t>
            </a:r>
            <a:endParaRPr lang="be-BY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be-BY" b="1" dirty="0"/>
              <a:t>Хлопцы неслі зорку і вялі казу. У казу прыбіралі хлопца, яму надзявалі навыварат кажух. Каза ішла на чатырох нагах і ў хаці гаспадароў скакала, а другія хлопцы пелі:  “Дайце казе круп, // Штоб не балеў пуп.// Дайце казе сала, //Штоб каза ўстала</a:t>
            </a:r>
            <a:r>
              <a:rPr lang="be-BY" b="1" dirty="0" smtClean="0"/>
              <a:t>”.</a:t>
            </a:r>
            <a:endParaRPr lang="ru-RU" dirty="0"/>
          </a:p>
          <a:p>
            <a:pPr eaLnBrk="1" hangingPunct="1">
              <a:lnSpc>
                <a:spcPct val="90000"/>
              </a:lnSpc>
              <a:defRPr/>
            </a:pP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:\Users\НАСТЯ\Desktop\куцця\Koliadi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НАСТЯ\Desktop\куцця\kolyada_20101221_18421180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kalady_valyncy_obdan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7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р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8350"/>
            <a:ext cx="9144000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0" y="92075"/>
            <a:ext cx="9144000" cy="51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solidFill>
                  <a:schemeClr val="bg2"/>
                </a:solidFill>
              </a:rPr>
              <a:t>Вёскі Тонеж</a:t>
            </a:r>
            <a:r>
              <a:rPr lang="ru-RU" sz="2800">
                <a:solidFill>
                  <a:schemeClr val="bg2"/>
                </a:solidFill>
              </a:rPr>
              <a:t> </a:t>
            </a:r>
            <a:r>
              <a:rPr lang="ru-RU" sz="2800" b="1">
                <a:solidFill>
                  <a:schemeClr val="bg2"/>
                </a:solidFill>
              </a:rPr>
              <a:t>і </a:t>
            </a:r>
            <a:r>
              <a:rPr lang="ru-RU" sz="2800">
                <a:solidFill>
                  <a:schemeClr val="bg2"/>
                </a:solidFill>
              </a:rPr>
              <a:t> </a:t>
            </a:r>
            <a:r>
              <a:rPr lang="ru-RU" sz="2800" b="1">
                <a:solidFill>
                  <a:schemeClr val="bg2"/>
                </a:solidFill>
              </a:rPr>
              <a:t>Іванава Слабада</a:t>
            </a:r>
            <a:r>
              <a:rPr lang="ru-RU" sz="2800">
                <a:solidFill>
                  <a:schemeClr val="bg2"/>
                </a:solidFill>
              </a:rPr>
              <a:t>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19-2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4175"/>
            <a:ext cx="57912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5"/>
          <p:cNvSpPr>
            <a:spLocks noChangeArrowheads="1"/>
          </p:cNvSpPr>
          <p:nvPr/>
        </p:nvSpPr>
        <p:spPr bwMode="auto">
          <a:xfrm>
            <a:off x="0" y="4724400"/>
            <a:ext cx="9144000" cy="51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solidFill>
                  <a:schemeClr val="bg2"/>
                </a:solidFill>
              </a:rPr>
              <a:t>Вёскі Тонеж</a:t>
            </a:r>
            <a:r>
              <a:rPr lang="ru-RU" sz="2800">
                <a:solidFill>
                  <a:schemeClr val="bg2"/>
                </a:solidFill>
              </a:rPr>
              <a:t> </a:t>
            </a:r>
            <a:r>
              <a:rPr lang="ru-RU" sz="2800" b="1">
                <a:solidFill>
                  <a:schemeClr val="bg2"/>
                </a:solidFill>
              </a:rPr>
              <a:t>і Іванава Слабада</a:t>
            </a:r>
            <a:r>
              <a:rPr lang="ru-RU" sz="2800">
                <a:solidFill>
                  <a:schemeClr val="bg2"/>
                </a:solidFill>
              </a:rPr>
              <a:t>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5" descr="19-2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12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6" descr="19-2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3044825"/>
            <a:ext cx="5724525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7"/>
          <p:cNvSpPr>
            <a:spLocks noChangeArrowheads="1"/>
          </p:cNvSpPr>
          <p:nvPr/>
        </p:nvSpPr>
        <p:spPr bwMode="auto">
          <a:xfrm>
            <a:off x="0" y="4183063"/>
            <a:ext cx="3379788" cy="1373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be-BY" sz="2800" b="1">
                <a:solidFill>
                  <a:schemeClr val="bg2"/>
                </a:solidFill>
              </a:rPr>
              <a:t>Вёскі </a:t>
            </a:r>
            <a:r>
              <a:rPr lang="ru-RU" sz="2800" b="1">
                <a:solidFill>
                  <a:schemeClr val="bg2"/>
                </a:solidFill>
              </a:rPr>
              <a:t>Тонеж</a:t>
            </a:r>
            <a:r>
              <a:rPr lang="ru-RU" sz="2800">
                <a:solidFill>
                  <a:schemeClr val="bg2"/>
                </a:solidFill>
              </a:rPr>
              <a:t> і </a:t>
            </a:r>
            <a:r>
              <a:rPr lang="ru-RU" sz="2800" b="1">
                <a:solidFill>
                  <a:schemeClr val="bg2"/>
                </a:solidFill>
              </a:rPr>
              <a:t>Іванава Слабада</a:t>
            </a:r>
            <a:r>
              <a:rPr lang="ru-RU" sz="2800">
                <a:solidFill>
                  <a:schemeClr val="bg2"/>
                </a:solidFill>
              </a:rPr>
              <a:t>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850" y="160338"/>
            <a:ext cx="8496300" cy="6508750"/>
          </a:xfrm>
        </p:spPr>
        <p:txBody>
          <a:bodyPr lIns="54864" tIns="91440">
            <a:normAutofit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be-BY" sz="2500" b="1" u="sng" smtClean="0"/>
              <a:t>Традыцыя</a:t>
            </a:r>
            <a:r>
              <a:rPr lang="be-BY" sz="2500" smtClean="0"/>
              <a:t> – грамадская з’ява, якая адлюстроўвае звычаі, парадак, нормы паводзін, што склаліся гістарычна і перадаюцца з пакалення ў пакаленне, гэта асаблівая форма грамадскіх адносін, якія выражаюцца ў агульных дзеяннях і захоўваюцца дзякуючы сіле грамадскіх меркаванняў.</a:t>
            </a:r>
            <a:endParaRPr lang="ru-RU" sz="2500" smtClean="0"/>
          </a:p>
          <a:p>
            <a:pPr algn="just" eaLnBrk="1" hangingPunct="1">
              <a:lnSpc>
                <a:spcPct val="80000"/>
              </a:lnSpc>
            </a:pPr>
            <a:r>
              <a:rPr lang="be-BY" sz="2500" b="1" u="sng" smtClean="0"/>
              <a:t>Звычай</a:t>
            </a:r>
            <a:r>
              <a:rPr lang="be-BY" sz="2500" smtClean="0"/>
              <a:t> – больш вузкае паняцце ў параўнанні з традыцыяй. Гэта тое правіла, якое ўстойліва склалася ў тым ці іншым грамадскім асяроддзі, якое рэгулюе паводзіны людзей ў грамадскім жыцці.</a:t>
            </a:r>
            <a:endParaRPr lang="ru-RU" sz="2500" smtClean="0"/>
          </a:p>
          <a:p>
            <a:pPr algn="just" eaLnBrk="1" hangingPunct="1">
              <a:lnSpc>
                <a:spcPct val="80000"/>
              </a:lnSpc>
            </a:pPr>
            <a:r>
              <a:rPr lang="be-BY" sz="2500" b="1" u="sng" smtClean="0"/>
              <a:t>Свята</a:t>
            </a:r>
            <a:r>
              <a:rPr lang="be-BY" sz="2500" b="1" smtClean="0"/>
              <a:t> </a:t>
            </a:r>
            <a:r>
              <a:rPr lang="be-BY" sz="2500" smtClean="0"/>
              <a:t>– урачыстая форма правядзення розных падзей з асабістага або грамадскага жыцця, калі маецца на ўвазе апошняе, то гэтая форма святкавання заснавана на павер’ях і звычаях народа, дзень, вольны ад працы і паўсядзённых клопатаў.</a:t>
            </a:r>
            <a:endParaRPr lang="ru-RU" sz="2500" smtClean="0"/>
          </a:p>
          <a:p>
            <a:pPr algn="just" eaLnBrk="1" hangingPunct="1">
              <a:lnSpc>
                <a:spcPct val="80000"/>
              </a:lnSpc>
            </a:pPr>
            <a:r>
              <a:rPr lang="be-BY" sz="2500" b="1" u="sng" smtClean="0"/>
              <a:t>Абрад</a:t>
            </a:r>
            <a:r>
              <a:rPr lang="be-BY" sz="2500" smtClean="0"/>
              <a:t> – грамадская з’ява, якая ўяўляе сабой сукупнасць замацаваных у народзе ўмоўна-сімвалічных дзеянняў і выражае пэўны магічны сэнс; гэта своеасаблівы творчы калектыўны акт, які строга вызначаецца традыцыяй. Гэта адзін са спосабаў існавання традыцыі.</a:t>
            </a:r>
            <a:endParaRPr lang="ru-RU" sz="2500" smtClean="0"/>
          </a:p>
          <a:p>
            <a:pPr algn="just" eaLnBrk="1" hangingPunct="1">
              <a:lnSpc>
                <a:spcPct val="80000"/>
              </a:lnSpc>
            </a:pPr>
            <a:r>
              <a:rPr lang="be-BY" sz="2500" b="1" u="sng" smtClean="0"/>
              <a:t>Рытуал</a:t>
            </a:r>
            <a:r>
              <a:rPr lang="be-BY" sz="2500" smtClean="0"/>
              <a:t> – парадак здзяйснення абраду, паслядоўнасць умоўна-сімвалічных дзеянняў, якія выражаюць ідэю свята.</a:t>
            </a:r>
            <a:endParaRPr lang="ru-RU" sz="2500" smtClean="0"/>
          </a:p>
          <a:p>
            <a:pPr eaLnBrk="1" hangingPunct="1">
              <a:lnSpc>
                <a:spcPct val="80000"/>
              </a:lnSpc>
            </a:pPr>
            <a:endParaRPr lang="ru-RU" sz="250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395288" y="1700213"/>
            <a:ext cx="84248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be-BY" sz="4000" b="1" dirty="0">
                <a:solidFill>
                  <a:schemeClr val="hlink"/>
                </a:solidFill>
                <a:latin typeface="Times New Roman" pitchFamily="18" charset="0"/>
              </a:rPr>
              <a:t>ДРУГАЯ ( НАВАГОДНЯЯ) КУЦЦЯ ЯК ЧАСТКА НАРОДНАЙ КУЛЬТУРЫ : ШЛЮБНАЯ ВАРАЖБА І НАВАГОДНІЯ АБРАДЫ </a:t>
            </a:r>
            <a:r>
              <a:rPr lang="be-BY" sz="4000" b="1" dirty="0" smtClean="0">
                <a:solidFill>
                  <a:schemeClr val="hlink"/>
                </a:solidFill>
                <a:latin typeface="Times New Roman" pitchFamily="18" charset="0"/>
              </a:rPr>
              <a:t>ЎРАДЛІВАСЦІ</a:t>
            </a:r>
            <a:endParaRPr lang="ru-RU" sz="4000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>
                <a:solidFill>
                  <a:schemeClr val="hlink"/>
                </a:solidFill>
              </a:rPr>
              <a:t>Вечар перад Новым годам называлі багатай, тоўстай, шчодрай, мясной куццёй</a:t>
            </a:r>
            <a:endParaRPr lang="ru-RU" sz="6000">
              <a:solidFill>
                <a:schemeClr val="hlink"/>
              </a:solidFill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165600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be-BY" b="1" dirty="0"/>
              <a:t>Такую назву давалі гэтай вячэры, бо кожная гаспадыня старалася згатаваць больш багатую вячэру, сустрэць Новы год у дастатку, каб увесь год быў сыты. </a:t>
            </a:r>
            <a:endParaRPr lang="ru-RU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69988"/>
            <a:ext cx="8229600" cy="5688012"/>
          </a:xfrm>
        </p:spPr>
        <p:txBody>
          <a:bodyPr/>
          <a:lstStyle/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b="1" dirty="0" smtClean="0">
                <a:effectLst/>
              </a:rPr>
              <a:t>Другая </a:t>
            </a:r>
            <a:r>
              <a:rPr lang="ru-RU" b="1" dirty="0" err="1" smtClean="0">
                <a:effectLst/>
              </a:rPr>
              <a:t>куцця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вызначалася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тым</a:t>
            </a:r>
            <a:r>
              <a:rPr lang="ru-RU" b="1" dirty="0" smtClean="0">
                <a:effectLst/>
              </a:rPr>
              <a:t>, </a:t>
            </a:r>
            <a:r>
              <a:rPr lang="ru-RU" b="1" dirty="0" err="1" smtClean="0">
                <a:effectLst/>
              </a:rPr>
              <a:t>што</a:t>
            </a:r>
            <a:r>
              <a:rPr lang="ru-RU" b="1" dirty="0" smtClean="0">
                <a:effectLst/>
              </a:rPr>
              <a:t> была </a:t>
            </a:r>
            <a:r>
              <a:rPr lang="ru-RU" b="1" dirty="0" err="1" smtClean="0">
                <a:effectLst/>
              </a:rPr>
              <a:t>звязана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са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шлюбнай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варажбой</a:t>
            </a:r>
            <a:r>
              <a:rPr lang="ru-RU" b="1" dirty="0" smtClean="0">
                <a:effectLst/>
              </a:rPr>
              <a:t>.</a:t>
            </a:r>
            <a:r>
              <a:rPr lang="ru-RU" dirty="0" smtClean="0"/>
              <a:t> </a:t>
            </a:r>
            <a:endParaRPr lang="be-BY" b="1" dirty="0" smtClean="0">
              <a:effectLst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endParaRPr lang="be-BY" b="1" dirty="0" smtClean="0">
              <a:effectLst/>
              <a:latin typeface="Arial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endParaRPr lang="be-BY" b="1" dirty="0" smtClean="0">
              <a:effectLst/>
              <a:latin typeface="Arial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e-BY" b="1" dirty="0" smtClean="0">
                <a:effectLst/>
              </a:rPr>
              <a:t>Калі ў варожбах, звязаных з гаспадаркай, удзельнічалі дарослыя, то ў навагодніх варожбах – моладзь.</a:t>
            </a:r>
            <a:r>
              <a:rPr lang="be-BY" dirty="0" smtClean="0">
                <a:effectLst/>
              </a:rPr>
              <a:t> 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0"/>
            <a:ext cx="490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126277710726255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836712"/>
            <a:ext cx="8568952" cy="508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Содержимое 2"/>
          <p:cNvSpPr>
            <a:spLocks noGrp="1"/>
          </p:cNvSpPr>
          <p:nvPr>
            <p:ph idx="4294967295"/>
          </p:nvPr>
        </p:nvSpPr>
        <p:spPr>
          <a:xfrm>
            <a:off x="457200" y="2100263"/>
            <a:ext cx="8229600" cy="4025900"/>
          </a:xfrm>
        </p:spPr>
        <p:txBody>
          <a:bodyPr lIns="54864" tIns="91440"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/>
              <a:t>          З другой куццёй (13 студзеня н.ст.)  быў звязаны цікавы</a:t>
            </a:r>
            <a:r>
              <a:rPr lang="ru-RU"/>
              <a:t> </a:t>
            </a:r>
            <a:r>
              <a:rPr lang="ru-RU" b="1"/>
              <a:t>абрад “Калядныя цары”, лакалізаваны ў в. Семежава Капыльскага раёна.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MG_5980+%25D0%25BA%25D0%25BE%25D0%25BF%25D0%25B8%25D1%258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045450" cy="56435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3" name="Picture 9" descr="IMG_5283+%25D0%25BA%25D0%25BE%25D0%25BF%25D0%25B8%25D1%258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75" y="1928813"/>
            <a:ext cx="7794625" cy="49291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ChangeArrowheads="1"/>
          </p:cNvSpPr>
          <p:nvPr/>
        </p:nvSpPr>
        <p:spPr bwMode="auto">
          <a:xfrm>
            <a:off x="107950" y="1595438"/>
            <a:ext cx="87852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4400" b="1">
                <a:solidFill>
                  <a:schemeClr val="hlink"/>
                </a:solidFill>
              </a:rPr>
              <a:t>ТРЭЦЯЯ КУЦЦЯ, РЫТУАЛЫ, ПРЫКМЕТЫ І ПАВЕР’І, ЗВЯЗАНЫЯ З ТРЭЦЯЙ КУЦЦЁЙ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be-BY" b="1" dirty="0" smtClean="0"/>
              <a:t>    </a:t>
            </a:r>
            <a:r>
              <a:rPr lang="be-BY" b="1" u="sng" dirty="0" smtClean="0"/>
              <a:t>Трэцюю куццю</a:t>
            </a:r>
            <a:r>
              <a:rPr lang="be-BY" b="1" dirty="0" smtClean="0"/>
              <a:t> (перад </a:t>
            </a:r>
            <a:r>
              <a:rPr lang="be-BY" b="1" dirty="0"/>
              <a:t>Вадохрышчам) называлі поснай, галоднай, ці “вадзяною”.</a:t>
            </a:r>
            <a:endParaRPr lang="ru-RU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476672"/>
            <a:ext cx="8229600" cy="4525963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be-BY" sz="2400" b="1" dirty="0" smtClean="0"/>
              <a:t>“ На заборах рысавалі коней і казалі : “ Коні, коні, уязжайце, з сабой мароз забірайце” ( г. Мазыр, ад Рэут Вольгі Андрэеўны, 1930 г. н. )</a:t>
            </a:r>
            <a:r>
              <a:rPr lang="be-BY" sz="2400" dirty="0" smtClean="0"/>
              <a:t>. </a:t>
            </a:r>
            <a:r>
              <a:rPr lang="be-BY" sz="2400" b="1" dirty="0" smtClean="0"/>
              <a:t>Пра гэты звычай узгадвалі і вясковыя жыхары: “ В последній дзень Каляд бацька абрысоўваў хату мелам, на двярах рісовал коня, гэта значыла, што Каляды ўязжают” (в.Іванкаўшчына, ад Кадол Кацярыны Кацярыны Іванаўны, 1932 г.н.); Бацька абходзіў вакол хаты з мелам і  каня рысаваў на дзвярах – ужо каляда ўехала” ( в. Мялешкавічы, ад Брылёвай Алены Аляксандраўны, 1932 г.н.). Інфарматары з Мазыра (Целепуны) нагадалі, што з 18 на 19 студзеня выпякалі печывыа ў выглядзе “конікаў”: “пяклі конікаў, раскатвалі цеста, жарылі на скаварадзе” (ад Целяпун Таццяны Аляксандраўны, 1916 г.н.). Вярнуўшыся ў хату, гаспадар ставіў на стол гаршчок з куццёй, і ўся сям’я вячэрала. Стравы былі тыя ж, што і ў першы дзень. </a:t>
            </a:r>
            <a:r>
              <a:rPr lang="be-BY" sz="2400" dirty="0" smtClean="0"/>
              <a:t>Як бачым,</a:t>
            </a:r>
            <a:r>
              <a:rPr lang="be-BY" sz="2400" b="1" dirty="0" smtClean="0"/>
              <a:t> куцця, вада і крыжы павінны былі адганяць “нячыстую сілу”, засцерагаць ад чараў, захоўваць здароўе ўсім, хто жыў у хаце, зберагаць жывёлу ад паморку.</a:t>
            </a:r>
            <a:endParaRPr lang="ru-RU" sz="2400" b="1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428604"/>
            <a:ext cx="8229600" cy="1252728"/>
          </a:xfrm>
        </p:spPr>
        <p:txBody>
          <a:bodyPr rIns="45720" rtlCol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3600" kern="1200" dirty="0">
                <a:solidFill>
                  <a:schemeClr val="accent1">
                    <a:satMod val="150000"/>
                  </a:schemeClr>
                </a:solidFill>
                <a:effectLst/>
              </a:rPr>
              <a:t>СТРУКТУРА КАЛЯДНА-НАВАГОДНЯГА КОМПЛЕКСУ</a:t>
            </a:r>
            <a:r>
              <a:rPr lang="ru-RU" sz="3600" kern="1200" dirty="0">
                <a:solidFill>
                  <a:schemeClr val="accent1">
                    <a:satMod val="150000"/>
                  </a:schemeClr>
                </a:solidFill>
                <a:effectLst/>
              </a:rPr>
              <a:t/>
            </a:r>
            <a:br>
              <a:rPr lang="ru-RU" sz="3600" kern="1200" dirty="0">
                <a:solidFill>
                  <a:schemeClr val="accent1">
                    <a:satMod val="150000"/>
                  </a:schemeClr>
                </a:solidFill>
                <a:effectLst/>
              </a:rPr>
            </a:br>
            <a:endParaRPr lang="ru-RU" sz="3600" kern="1200" dirty="0">
              <a:solidFill>
                <a:schemeClr val="accent1">
                  <a:satMod val="150000"/>
                </a:schemeClr>
              </a:solidFill>
              <a:effectLst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250825" y="1843088"/>
            <a:ext cx="88931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2209800" algn="l"/>
                <a:tab pos="6119813" algn="r"/>
              </a:tabLst>
            </a:pPr>
            <a:r>
              <a:rPr lang="be-BY" sz="3200" b="1">
                <a:latin typeface="Times New Roman" pitchFamily="18" charset="0"/>
              </a:rPr>
              <a:t> Прыродна-касмічны культ( культ сонца і                                                                                                                                                       прыроды);</a:t>
            </a:r>
          </a:p>
          <a:p>
            <a:pPr>
              <a:buFontTx/>
              <a:buChar char="•"/>
              <a:tabLst>
                <a:tab pos="2209800" algn="l"/>
                <a:tab pos="6119813" algn="r"/>
              </a:tabLst>
            </a:pPr>
            <a:endParaRPr lang="ru-RU" sz="3200">
              <a:latin typeface="Times New Roman" pitchFamily="18" charset="0"/>
            </a:endParaRPr>
          </a:p>
          <a:p>
            <a:pPr>
              <a:buFontTx/>
              <a:buChar char="•"/>
              <a:tabLst>
                <a:tab pos="2209800" algn="l"/>
                <a:tab pos="6119813" algn="r"/>
              </a:tabLst>
            </a:pPr>
            <a:r>
              <a:rPr lang="be-BY" sz="3200" b="1">
                <a:latin typeface="Times New Roman" pitchFamily="18" charset="0"/>
              </a:rPr>
              <a:t> Культ продкаў;</a:t>
            </a:r>
          </a:p>
          <a:p>
            <a:pPr>
              <a:tabLst>
                <a:tab pos="2209800" algn="l"/>
                <a:tab pos="6119813" algn="r"/>
              </a:tabLst>
            </a:pPr>
            <a:endParaRPr lang="ru-RU" sz="3200">
              <a:latin typeface="Times New Roman" pitchFamily="18" charset="0"/>
            </a:endParaRPr>
          </a:p>
          <a:p>
            <a:pPr>
              <a:buFontTx/>
              <a:buChar char="•"/>
              <a:tabLst>
                <a:tab pos="2209800" algn="l"/>
                <a:tab pos="6119813" algn="r"/>
              </a:tabLst>
            </a:pPr>
            <a:r>
              <a:rPr lang="be-BY" sz="3200" b="1">
                <a:latin typeface="Times New Roman" pitchFamily="18" charset="0"/>
              </a:rPr>
              <a:t> Культ працягу роду з галоўнай ідэяй шлюбу.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Содержимое 2"/>
          <p:cNvSpPr>
            <a:spLocks noGrp="1"/>
          </p:cNvSpPr>
          <p:nvPr>
            <p:ph idx="4294967295"/>
          </p:nvPr>
        </p:nvSpPr>
        <p:spPr>
          <a:xfrm>
            <a:off x="0" y="1268413"/>
            <a:ext cx="9144000" cy="5429250"/>
          </a:xfrm>
        </p:spPr>
        <p:txBody>
          <a:bodyPr lIns="54864" tIns="91440"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/>
              <a:t>         </a:t>
            </a:r>
            <a:r>
              <a:rPr lang="ru-RU" b="1" dirty="0" err="1"/>
              <a:t>Адзначым</a:t>
            </a:r>
            <a:r>
              <a:rPr lang="ru-RU" b="1" dirty="0"/>
              <a:t>, </a:t>
            </a:r>
            <a:r>
              <a:rPr lang="ru-RU" b="1" dirty="0" err="1"/>
              <a:t>што</a:t>
            </a:r>
            <a:r>
              <a:rPr lang="ru-RU" b="1" dirty="0"/>
              <a:t> дата (6 </a:t>
            </a:r>
            <a:r>
              <a:rPr lang="ru-RU" b="1" dirty="0" err="1"/>
              <a:t>студзеня</a:t>
            </a:r>
            <a:r>
              <a:rPr lang="ru-RU" b="1" dirty="0"/>
              <a:t> ст. </a:t>
            </a:r>
            <a:r>
              <a:rPr lang="ru-RU" b="1" dirty="0" err="1"/>
              <a:t>стыль</a:t>
            </a:r>
            <a:r>
              <a:rPr lang="ru-RU" b="1" dirty="0"/>
              <a:t> – 19 </a:t>
            </a:r>
            <a:r>
              <a:rPr lang="ru-RU" b="1" dirty="0" err="1"/>
              <a:t>студзеня</a:t>
            </a:r>
            <a:r>
              <a:rPr lang="ru-RU" b="1" dirty="0"/>
              <a:t> н. </a:t>
            </a:r>
            <a:r>
              <a:rPr lang="ru-RU" b="1" dirty="0" err="1" smtClean="0"/>
              <a:t>стыль</a:t>
            </a:r>
            <a:r>
              <a:rPr lang="ru-RU" b="1" dirty="0" smtClean="0"/>
              <a:t>) </a:t>
            </a:r>
            <a:r>
              <a:rPr lang="ru-RU" b="1" dirty="0"/>
              <a:t>– </a:t>
            </a:r>
            <a:r>
              <a:rPr lang="ru-RU" b="1" dirty="0" err="1"/>
              <a:t>Вадохрышча</a:t>
            </a:r>
            <a:r>
              <a:rPr lang="ru-RU" b="1" dirty="0"/>
              <a:t> </a:t>
            </a:r>
            <a:r>
              <a:rPr lang="ru-RU" b="1" dirty="0" err="1"/>
              <a:t>праваслаўнай</a:t>
            </a:r>
            <a:r>
              <a:rPr lang="ru-RU" b="1" dirty="0"/>
              <a:t> </a:t>
            </a:r>
            <a:r>
              <a:rPr lang="ru-RU" b="1" dirty="0" err="1"/>
              <a:t>царквой</a:t>
            </a:r>
            <a:r>
              <a:rPr lang="ru-RU" b="1" dirty="0"/>
              <a:t> </a:t>
            </a:r>
            <a:r>
              <a:rPr lang="ru-RU" b="1" dirty="0" err="1"/>
              <a:t>звязваецца</a:t>
            </a:r>
            <a:r>
              <a:rPr lang="ru-RU" b="1" dirty="0"/>
              <a:t> з </a:t>
            </a:r>
            <a:r>
              <a:rPr lang="ru-RU" b="1" dirty="0" err="1"/>
              <a:t>міфам</a:t>
            </a:r>
            <a:r>
              <a:rPr lang="ru-RU" b="1" dirty="0"/>
              <a:t> </a:t>
            </a:r>
            <a:r>
              <a:rPr lang="ru-RU" b="1" dirty="0" err="1"/>
              <a:t>аб</a:t>
            </a:r>
            <a:r>
              <a:rPr lang="ru-RU" b="1" dirty="0"/>
              <a:t> </a:t>
            </a:r>
            <a:r>
              <a:rPr lang="ru-RU" b="1" dirty="0" err="1"/>
              <a:t>хрышчэнні</a:t>
            </a:r>
            <a:r>
              <a:rPr lang="ru-RU" b="1" dirty="0"/>
              <a:t> </a:t>
            </a:r>
            <a:r>
              <a:rPr lang="ru-RU" b="1" dirty="0" err="1"/>
              <a:t>Хрыста</a:t>
            </a:r>
            <a:r>
              <a:rPr lang="ru-RU" b="1" dirty="0"/>
              <a:t> ў </a:t>
            </a:r>
            <a:r>
              <a:rPr lang="ru-RU" b="1" dirty="0" err="1"/>
              <a:t>рацэ</a:t>
            </a:r>
            <a:r>
              <a:rPr lang="ru-RU" b="1" dirty="0"/>
              <a:t> </a:t>
            </a:r>
            <a:r>
              <a:rPr lang="ru-RU" b="1" dirty="0" err="1"/>
              <a:t>Іардан</a:t>
            </a:r>
            <a:r>
              <a:rPr lang="ru-RU" b="1" dirty="0"/>
              <a:t>. </a:t>
            </a:r>
            <a:r>
              <a:rPr lang="ru-RU" b="1" dirty="0" err="1"/>
              <a:t>Царкоўны</a:t>
            </a:r>
            <a:r>
              <a:rPr lang="ru-RU" b="1" dirty="0"/>
              <a:t> </a:t>
            </a:r>
            <a:r>
              <a:rPr lang="ru-RU" b="1" dirty="0" err="1"/>
              <a:t>рытуал</a:t>
            </a:r>
            <a:r>
              <a:rPr lang="ru-RU" b="1" dirty="0"/>
              <a:t> свята </a:t>
            </a:r>
            <a:r>
              <a:rPr lang="ru-RU" b="1" dirty="0" err="1"/>
              <a:t>Вадохрышча</a:t>
            </a:r>
            <a:r>
              <a:rPr lang="ru-RU" b="1" dirty="0"/>
              <a:t> – </a:t>
            </a:r>
            <a:r>
              <a:rPr lang="ru-RU" b="1" dirty="0" err="1"/>
              <a:t>асвячэнне</a:t>
            </a:r>
            <a:r>
              <a:rPr lang="ru-RU" b="1" dirty="0"/>
              <a:t> </a:t>
            </a:r>
            <a:r>
              <a:rPr lang="ru-RU" b="1" dirty="0" err="1"/>
              <a:t>вады</a:t>
            </a:r>
            <a:r>
              <a:rPr lang="ru-RU" b="1" dirty="0"/>
              <a:t> ў </a:t>
            </a:r>
            <a:r>
              <a:rPr lang="ru-RU" b="1" dirty="0" err="1"/>
              <a:t>рацэ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ў </a:t>
            </a:r>
            <a:r>
              <a:rPr lang="ru-RU" b="1" dirty="0" err="1"/>
              <a:t>царкве</a:t>
            </a:r>
            <a:r>
              <a:rPr lang="ru-RU" b="1" dirty="0"/>
              <a:t> – </a:t>
            </a:r>
            <a:r>
              <a:rPr lang="ru-RU" b="1" dirty="0" err="1"/>
              <a:t>з’яўляецца</a:t>
            </a:r>
            <a:r>
              <a:rPr lang="ru-RU" b="1" dirty="0"/>
              <a:t>  па </a:t>
            </a:r>
            <a:r>
              <a:rPr lang="ru-RU" b="1" dirty="0" err="1"/>
              <a:t>сутнасці</a:t>
            </a:r>
            <a:r>
              <a:rPr lang="ru-RU" b="1" dirty="0"/>
              <a:t> </a:t>
            </a:r>
            <a:r>
              <a:rPr lang="ru-RU" b="1" dirty="0" err="1"/>
              <a:t>далёкім</a:t>
            </a:r>
            <a:r>
              <a:rPr lang="ru-RU" b="1" dirty="0"/>
              <a:t> </a:t>
            </a:r>
            <a:r>
              <a:rPr lang="ru-RU" b="1" dirty="0" err="1"/>
              <a:t>адгалоскам</a:t>
            </a:r>
            <a:r>
              <a:rPr lang="ru-RU" b="1" dirty="0"/>
              <a:t> </a:t>
            </a:r>
            <a:r>
              <a:rPr lang="ru-RU" b="1" dirty="0" err="1"/>
              <a:t>старажытнаязычніцкага</a:t>
            </a:r>
            <a:r>
              <a:rPr lang="ru-RU" b="1" dirty="0"/>
              <a:t> культа </a:t>
            </a:r>
            <a:r>
              <a:rPr lang="ru-RU" b="1" dirty="0" err="1"/>
              <a:t>вады</a:t>
            </a:r>
            <a:r>
              <a:rPr lang="ru-RU" b="1" dirty="0"/>
              <a:t>. 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НАСТЯ\Desktop\куцця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572250" cy="567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 descr="C:\Users\НАСТЯ\Desktop\куцця\807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4013"/>
            <a:ext cx="9267825" cy="650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e-BY" sz="3600" smtClean="0">
                <a:solidFill>
                  <a:schemeClr val="hlink"/>
                </a:solidFill>
              </a:rPr>
              <a:t>На Вадохрышча – варажба, прыкметы і павер’і</a:t>
            </a:r>
            <a:endParaRPr lang="ru-RU" sz="3600" smtClean="0">
              <a:solidFill>
                <a:schemeClr val="hlink"/>
              </a:solidFill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25538"/>
            <a:ext cx="9036050" cy="51419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be-BY" sz="20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be-BY" sz="2400" dirty="0" smtClean="0">
                <a:latin typeface="Times New Roman" pitchFamily="18" charset="0"/>
              </a:rPr>
              <a:t>На Вадохрышча раніцай змешваюць астаткі куцці і бліноў ад трох Каляд з хлебам у зярнятах і асвячонай вадой і даюць гэты корм жывёле, каб здаровымі былі авечкі, коні, але </a:t>
            </a:r>
            <a:r>
              <a:rPr lang="be-BY" sz="2400" i="1" dirty="0" smtClean="0">
                <a:latin typeface="Times New Roman" pitchFamily="18" charset="0"/>
              </a:rPr>
              <a:t>не свінням</a:t>
            </a:r>
            <a:r>
              <a:rPr lang="be-BY" sz="2400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e-BY" sz="2400" dirty="0" smtClean="0">
                <a:latin typeface="Times New Roman" pitchFamily="18" charset="0"/>
              </a:rPr>
              <a:t>Мяцеліца ў гэты дзень – многа грыбоў, ягад, арэхаў.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e-BY" sz="2400" dirty="0" smtClean="0">
                <a:latin typeface="Times New Roman" pitchFamily="18" charset="0"/>
              </a:rPr>
              <a:t>Калі хата ў чысціні трымаецца ў гэты дзень – летам уродзіцца лён чысты.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e-BY" sz="2400" dirty="0" smtClean="0">
                <a:latin typeface="Times New Roman" pitchFamily="18" charset="0"/>
              </a:rPr>
              <a:t>У час каляднай вячэры спяшаліся з ядой, каб летам хутчэй выконваць палявыя работы.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e-BY" sz="2400" dirty="0" smtClean="0">
                <a:latin typeface="Times New Roman" pitchFamily="18" charset="0"/>
              </a:rPr>
              <a:t>Пасля вячэры рэшткі куцці падкідвалі да столі, каб лён высока рос ці каб маладая жывёла хутчэй расла.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e-BY" sz="2400" dirty="0" smtClean="0">
                <a:latin typeface="Times New Roman" pitchFamily="18" charset="0"/>
              </a:rPr>
              <a:t>На Вадохрышча хадзілі ў царкву і стараліся як можна хутчэй вярнуцца дадому. Тады ты першы і з поля збярэш ураджай.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e-BY" sz="2400" dirty="0" smtClean="0">
                <a:latin typeface="Times New Roman" pitchFamily="18" charset="0"/>
              </a:rPr>
              <a:t>Уносілі абручык у хату, сыпалі куццю, куры клююць, каб не губляць яек у чужых дварах.</a:t>
            </a:r>
            <a:endParaRPr lang="ru-RU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Содержимое 2"/>
          <p:cNvSpPr>
            <a:spLocks noGrp="1"/>
          </p:cNvSpPr>
          <p:nvPr>
            <p:ph idx="4294967295"/>
          </p:nvPr>
        </p:nvSpPr>
        <p:spPr>
          <a:xfrm>
            <a:off x="323850" y="549275"/>
            <a:ext cx="8229600" cy="5905500"/>
          </a:xfrm>
        </p:spPr>
        <p:txBody>
          <a:bodyPr lIns="54864" tIns="91440"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/>
              <a:t>       На Провады Каляд у вёсцы Новіна Бярэзінскага раёна адбываўся ўнікальны абрад “Цягнуць Каляду на дуба”</a:t>
            </a:r>
            <a:r>
              <a:rPr lang="ru-RU"/>
              <a:t>:</a:t>
            </a:r>
            <a:r>
              <a:rPr lang="ru-RU" b="1"/>
              <a:t> “Цягнуць Каляду на дуба”: на санках сямейныя мужчыны цягнулі на дуб кола з сенам і гаршчок з куццёй. Паводле мясцовых уяўленняў, гэта павінна было ратаваць ад грому і спрыяць пасяленню буслоў.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4" descr="IMG_14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57938" cy="55721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7346" name="Picture 5" descr="IMG_14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944" y="1308100"/>
            <a:ext cx="6646094" cy="55499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5883275" y="304800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</a:rPr>
              <a:t>ЦЯГНУТЬ</a:t>
            </a:r>
            <a:r>
              <a:rPr lang="ru-RU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</a:rPr>
              <a:t> </a:t>
            </a: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</a:rPr>
              <a:t>КАЛЯДУ НА ДУБА</a:t>
            </a:r>
            <a:b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</a:rPr>
            </a:b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</a:rPr>
              <a:t>(БЯРЭЗІНСКІ РАЁН)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 descr="IMG_169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6013" y="1412776"/>
            <a:ext cx="3995936" cy="537626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8370" name="Rectangle 8"/>
          <p:cNvSpPr>
            <a:spLocks noChangeArrowheads="1"/>
          </p:cNvSpPr>
          <p:nvPr/>
        </p:nvSpPr>
        <p:spPr bwMode="auto">
          <a:xfrm>
            <a:off x="6000750" y="357188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orbel" pitchFamily="34" charset="0"/>
              </a:rPr>
              <a:t>ЦЯГНУТЬ КАЛЯДУ НА ДУБА</a:t>
            </a:r>
            <a:br>
              <a:rPr lang="ru-RU" b="1">
                <a:latin typeface="Corbel" pitchFamily="34" charset="0"/>
              </a:rPr>
            </a:br>
            <a:r>
              <a:rPr lang="ru-RU" b="1">
                <a:latin typeface="Corbel" pitchFamily="34" charset="0"/>
              </a:rPr>
              <a:t>(БЯРЭЗІНСКІ РАЁН)</a:t>
            </a:r>
          </a:p>
        </p:txBody>
      </p:sp>
      <p:pic>
        <p:nvPicPr>
          <p:cNvPr id="58371" name="Picture 5" descr="images (7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38" y="188640"/>
            <a:ext cx="3960440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IMG_16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0" y="-214313"/>
            <a:ext cx="6648450" cy="49291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65542" name="Picture 6" descr="IMG_18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6225" y="1349375"/>
            <a:ext cx="5057775" cy="55086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9395" name="Rectangle 7"/>
          <p:cNvSpPr>
            <a:spLocks noChangeArrowheads="1"/>
          </p:cNvSpPr>
          <p:nvPr/>
        </p:nvSpPr>
        <p:spPr bwMode="auto">
          <a:xfrm>
            <a:off x="0" y="5429250"/>
            <a:ext cx="3786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Corbel" pitchFamily="34" charset="0"/>
              </a:rPr>
              <a:t>ЦЯГНУТЬ КАЛЯДУ НА ДУБА</a:t>
            </a:r>
            <a:br>
              <a:rPr lang="ru-RU" sz="2000" b="1">
                <a:solidFill>
                  <a:schemeClr val="bg1"/>
                </a:solidFill>
                <a:latin typeface="Corbel" pitchFamily="34" charset="0"/>
              </a:rPr>
            </a:br>
            <a:r>
              <a:rPr lang="ru-RU" sz="2000" b="1">
                <a:solidFill>
                  <a:schemeClr val="bg1"/>
                </a:solidFill>
                <a:latin typeface="Corbel" pitchFamily="34" charset="0"/>
              </a:rPr>
              <a:t>(БЯРЭЗІНСКІ РАЁН)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95275"/>
            <a:ext cx="8229600" cy="1387475"/>
          </a:xfrm>
        </p:spPr>
        <p:txBody>
          <a:bodyPr rIns="45720"/>
          <a:lstStyle/>
          <a:p>
            <a:pPr eaLnBrk="1" hangingPunct="1">
              <a:defRPr/>
            </a:pPr>
            <a:r>
              <a:rPr lang="ru-RU" sz="3600"/>
              <a:t>У вёсцы Падваложжа сімвалам Каляды  з’яўляўся добра ўпрыгожаны сноп </a:t>
            </a:r>
          </a:p>
        </p:txBody>
      </p:sp>
      <p:pic>
        <p:nvPicPr>
          <p:cNvPr id="64516" name="Picture 4" descr="IMG_162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5696" y="1556792"/>
            <a:ext cx="5040560" cy="508738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2565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be-BY" sz="4000" dirty="0">
                <a:solidFill>
                  <a:schemeClr val="hlink"/>
                </a:solidFill>
              </a:rPr>
              <a:t>КЛАСІФІКАЦЫЯ ЗІМОВЫХ ПЕСЕНЬ, ФУНКЦЫЯНАЛЬНА-ЖАНРАВЫЯ АСАБЛІВАСЦІ, </a:t>
            </a:r>
            <a:r>
              <a:rPr lang="be-BY" sz="4000" dirty="0" smtClean="0">
                <a:solidFill>
                  <a:schemeClr val="hlink"/>
                </a:solidFill>
              </a:rPr>
              <a:t>ПАЭТЫКА</a:t>
            </a:r>
            <a:endParaRPr lang="ru-RU" sz="40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e-BY" sz="4000" smtClean="0">
                <a:solidFill>
                  <a:schemeClr val="hlink"/>
                </a:solidFill>
              </a:rPr>
              <a:t>Агульная характарыстыка прадкалядных песень:</a:t>
            </a:r>
            <a:endParaRPr lang="ru-RU" sz="4000" smtClean="0">
              <a:solidFill>
                <a:schemeClr val="hlink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be-BY" sz="2800"/>
              <a:t>Тэма агульных калядных песень – чаканне свята, падрыхтоўка да яго. Асноўнае месца займаюць вобразы Каляды, Калядак. Народ з нецярплівасцю чакаў святкавання Каляд.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be-BY" sz="2800"/>
          </a:p>
          <a:p>
            <a:pPr eaLnBrk="1" hangingPunct="1">
              <a:lnSpc>
                <a:spcPct val="90000"/>
              </a:lnSpc>
              <a:defRPr/>
            </a:pPr>
            <a:r>
              <a:rPr lang="be-BY" sz="2800"/>
              <a:t>Звяртаюцца да калядак з патрабаваннем, заклінаюць: “Ой, калядачкі, набліжайцеся”. Персаніфіцыруецца вобраз Каляды, якая набывае рысы багатай, шчодрай, уважлівай да гаспадароў госці.</a:t>
            </a:r>
            <a:endParaRPr lang="ru-RU" sz="280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333374"/>
            <a:ext cx="8712968" cy="6263977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None/>
              <a:defRPr/>
            </a:pPr>
            <a:r>
              <a:rPr lang="be-BY" sz="2500" b="1" dirty="0"/>
              <a:t>Галоўная мэтаскіраванасць калядных абрадаў – забяспечыць бесперапыннасць чалавечага жыцця, яго вечны кругаварот. Незалежна ад часу выканання і знешняга выяўлення ўсе абрады прасякнуты жыццёва важнымі мэтамі: садзейнічаць атрыманню добрага ўраджаю, павелічэнню пладавітасці статка. Магічнымі заклінаннямі, дзеяннямі, песнямі імкнуліся прымусіць прыроду паспрыяць чалавеку.</a:t>
            </a:r>
            <a:r>
              <a:rPr lang="be-BY" sz="2500" dirty="0"/>
              <a:t> </a:t>
            </a:r>
            <a:r>
              <a:rPr lang="be-BY" sz="2500" b="1" dirty="0"/>
              <a:t>Калядна-навагодні комплекс мае надзвычай складаную структуру, уключае такія кампаненты, як абходныя шэсці калядоўшчыкаў (на Каляды – калядоўшчыкаў, пад Новы год – шчадроўнікаў), абрад ваджэння казы (кабылы, мядзведзя, жорава, бусла, сабачкі і інш.) , хаджэнне з маскамі, пераапрананнем, агульная трапеза з ужываннем рытуальнай ежы (тры куцці), рытуальныя вогнішчы, рытуальныя дыялогі, гульні з інсцэніроўкай вяселля, пахавання, аграрная і шлюбная варажба, прыкметы і павер”і, выкананне зімовых песень.</a:t>
            </a:r>
            <a:endParaRPr lang="ru-RU" sz="25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chemeClr val="hlink"/>
                </a:solidFill>
              </a:rPr>
              <a:t>Уласна віншавальныя велічальныя калядкі і шчадроўкі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be-BY" sz="2800" b="1" dirty="0"/>
              <a:t>Гэтыя песні славяць гаспадароў і зычаць усялякіх даброт. Гэта песні велічальна-зычлівага характару, якія першапачаткова выконваюць магічную функцыю. Гаспадар, гаспадыня, дзеці ўпадабляліся месяцу, сонцу, зоркам. Упадабленне нябесным свяцілам – сведчанне старажытнасці калядак і шчадровак. Калядоўшчыкі велічалі ўсю сям’ю. Па словах М. Гарэцкага, магчыма, гэтыя песні развіліся з абрадавых песень у гонар паганскіх багоў, увасабляўшых сонца, месяц, зоркі, але тэкст іх вельмі змяніўся.</a:t>
            </a:r>
            <a:endParaRPr lang="ru-RU" sz="28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be-BY" b="1" dirty="0"/>
              <a:t>Праявы трох найважнейшых язычніцкіх культаў бачым у каляднай абраднасці: культ продкаў, аграрны, любоўны. Гэтыя элементы асабліва выразна адлюстраваны ў перадкалядны вечар (на куццю).</a:t>
            </a:r>
            <a:endParaRPr lang="ru-RU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be-BY" sz="2800" b="1" u="sng"/>
              <a:t>Культ продкаў</a:t>
            </a:r>
            <a:r>
              <a:rPr lang="be-BY" sz="2800"/>
              <a:t> – падчас вячэры найстарэйшы з сям’і – дзед, бацька кіруе абрадамі. Першым сядае на покуці і першы бярэ лыжку куцці і запрашае на вячэру мароза або Васіля. (Раней патрыярх – найстарэйшы з роду, кіраваў усёй абраднасцю).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be-BY" sz="2800"/>
              <a:t>Гаспадыня, варачы куццю душам продкаў, тры лыжкі накіпу лье ў памяльнік або падпечак. Добра хату нацепліваюць, каб “душачкі маглі абагрэцца”. Дзядам пакідаюць няз’едзеную абрадавую вячэру, пакідаюць для іх і вольнае месца за сталом (калі нядаўна памёр хто-небудзь з членаў сям’і).</a:t>
            </a:r>
            <a:endParaRPr lang="ru-RU" sz="280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be-BY" sz="2400" b="1" u="sng"/>
              <a:t>Аграрны элемент</a:t>
            </a:r>
            <a:r>
              <a:rPr lang="be-BY" sz="2400"/>
              <a:t> – не менш выяўляецца і гэты элемент, бо гэта </a:t>
            </a:r>
            <a:r>
              <a:rPr lang="be-BY" sz="2400" b="1"/>
              <a:t>свята земляробскае</a:t>
            </a:r>
            <a:r>
              <a:rPr lang="be-BY" sz="2400"/>
              <a:t>, </a:t>
            </a:r>
            <a:r>
              <a:rPr lang="be-BY" sz="2400" b="1"/>
              <a:t>свята ўраджаю</a:t>
            </a:r>
            <a:r>
              <a:rPr lang="be-BY" sz="2400"/>
              <a:t>. Па вячэры з-пад настольніка выцягваюць па адным каліве сена. Хто выцягне даўжэйшае, у таго лён вырасце вялікі;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e-BY" sz="2400"/>
              <a:t>Глядзяць атрускі пад сенам: якога збожжа зярнят будзе больш, тое лепш уродзіць у будучым годзе.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e-BY" sz="2400"/>
              <a:t>На другі дзень Каляд гаспадар ідзе ў гумно і кожнага збожжа па жмені сыпле, якое збожжа гусцей на таку ўпадзе, тое лепш уродзіць.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e-BY" sz="2400"/>
              <a:t>У Браслаўскім павеце нясуць на куццю ў касцёл свяціць авёс. Гаспадар ідзе ў сад і абвязвае фруктовыя дрэвы вязьмом, каб добра радзілі. Пчаляр ідзе да вулляў і слухае, ці “гудзяць пчолкі”, “аб чым скаціна гавора”. Калі падае снег на куццю, то будзе шмат раёў у наступным годзе.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e-BY" sz="2400"/>
              <a:t>Калі дрэвы пакрыты шэранню, то многа будзе цвету на фруктовых дрэвах. Цэлы шэраг павер’яў, звязаных з калядамі, сведчаць аб моцным </a:t>
            </a:r>
            <a:r>
              <a:rPr lang="be-BY" sz="2400" b="1"/>
              <a:t>аграрным элеменце</a:t>
            </a:r>
            <a:r>
              <a:rPr lang="be-BY" sz="2400"/>
              <a:t> ў калядных звычаях.</a:t>
            </a:r>
            <a:endParaRPr lang="ru-RU" sz="240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893175" cy="5534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be-BY" sz="2400"/>
              <a:t>      </a:t>
            </a:r>
            <a:r>
              <a:rPr lang="be-BY" sz="2800" b="1" u="sng"/>
              <a:t>Любоўны элемент</a:t>
            </a:r>
            <a:r>
              <a:rPr lang="be-BY" sz="2800" b="1"/>
              <a:t> </a:t>
            </a:r>
            <a:r>
              <a:rPr lang="be-BY" sz="2800"/>
              <a:t>выяўляецца ў калядных варожбах і гульнях моладзі</a:t>
            </a:r>
            <a:r>
              <a:rPr lang="be-BY" sz="2400"/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e-BY" sz="2400"/>
              <a:t>На куццю пасля вячэры дзяўчаты выбягаюць на вуліцу і абдымаюць плот, пасля лічаць тын: калі да пары, выйдзе замуж у будучым годзе; калі ж не, то астанецца да наступнага года;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e-BY" sz="2400"/>
              <a:t>Бяруць з дрывотніка дровы наўгад і, прынёсшы ў хату, лічаць;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e-BY" sz="2400"/>
              <a:t>Упоцемку ідуць у хлеў і бяруць са статка ягня: прынясе баранчыка, то добра; калі ж авечку – то дрэнна;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e-BY" sz="2400"/>
              <a:t>Падыходзяць пад вокны </a:t>
            </a:r>
            <a:r>
              <a:rPr lang="be-BY" sz="2800"/>
              <a:t>суседзяў</a:t>
            </a:r>
            <a:r>
              <a:rPr lang="be-BY" sz="2400"/>
              <a:t> слухаць: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e-BY" sz="2400"/>
              <a:t>“ісці” – выйдзе замуж;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e-BY" sz="2400"/>
              <a:t>“сядзь” – будзеш сядзець, замуж не выйдзеш;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e-BY" sz="2400"/>
              <a:t>Дзяўчына апоўначы ідзе босая і нясе на крыжавыя дарогі смецце, рассыпае на чатыры стараны свету і слухае: у якім баку забрэша сабака, у той бок і замуж выйдзе.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e-BY" sz="2400"/>
              <a:t>Хлопцы ўночы абцягваюць барану кругом вёскі, каб ніводная дзяўчына ў чужую вёску замуж не выйшла.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e-BY" sz="2400"/>
              <a:t>Калядныя гульні шлюбнага характару – “Жаніцьба Цярэшкі”, “Пекчы ката”.</a:t>
            </a:r>
            <a:endParaRPr lang="ru-RU" sz="240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2764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be-BY" sz="7200">
                <a:solidFill>
                  <a:schemeClr val="hlink"/>
                </a:solidFill>
              </a:rPr>
              <a:t>Дзякуй за ўвагу! </a:t>
            </a:r>
            <a:endParaRPr lang="ru-RU" sz="7200">
              <a:solidFill>
                <a:schemeClr val="hlink"/>
              </a:solidFill>
            </a:endParaRPr>
          </a:p>
        </p:txBody>
      </p:sp>
      <p:pic>
        <p:nvPicPr>
          <p:cNvPr id="3" name="Picture 2" descr="C:\Users\НАСТЯ\Desktop\куцця\T23K6Jrs9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3933056"/>
            <a:ext cx="2966092" cy="222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Прямоугольник 4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2"/>
            <a:ext cx="8363272" cy="511303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be-BY" sz="2400" dirty="0"/>
              <a:t> </a:t>
            </a:r>
            <a:r>
              <a:rPr lang="be-BY" sz="2400" b="1" dirty="0">
                <a:effectLst/>
              </a:rPr>
              <a:t>абыходныя шэсці калядоўшчыкаў (на Каляды – калядоўшчыкаў, пад Новы год – шчадроўнікаў);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e-BY" sz="2400" b="1" dirty="0">
                <a:effectLst/>
              </a:rPr>
              <a:t> абрад ваджэння казы (кабылы, мядзведзя, жорава, бусла, сабачкі і інш.) 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e-BY" sz="2400" b="1" dirty="0">
                <a:effectLst/>
              </a:rPr>
              <a:t> хаджэнне з маскамі;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e-BY" sz="2400" b="1" dirty="0">
                <a:effectLst/>
              </a:rPr>
              <a:t> пераапрананне;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e-BY" sz="2400" b="1" dirty="0">
                <a:effectLst/>
              </a:rPr>
              <a:t> агульная трапеза з ужываннем рытуальнай ежы (тры куцці);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e-BY" sz="2400" b="1" dirty="0">
                <a:effectLst/>
              </a:rPr>
              <a:t> рытуальныя вогнішчы;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e-BY" sz="2400" b="1" dirty="0">
                <a:effectLst/>
              </a:rPr>
              <a:t> рытуальныя дыялогі;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e-BY" sz="2400" b="1" dirty="0">
                <a:effectLst/>
              </a:rPr>
              <a:t> гульні з інсцэніроўкай вяселля, пахавання;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e-BY" sz="2400" b="1" dirty="0">
                <a:effectLst/>
              </a:rPr>
              <a:t> аграрная і шлюбная варажба;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e-BY" sz="2400" b="1" dirty="0">
                <a:effectLst/>
              </a:rPr>
              <a:t> прыкметы і павер”і;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e-BY" sz="2400" b="1" dirty="0">
                <a:effectLst/>
              </a:rPr>
              <a:t> выкананне зімовых песень.</a:t>
            </a:r>
            <a:endParaRPr lang="ru-RU" sz="2400" b="1" dirty="0">
              <a:effectLst/>
            </a:endParaRPr>
          </a:p>
        </p:txBody>
      </p:sp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539750" y="95250"/>
            <a:ext cx="8604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>
                <a:solidFill>
                  <a:schemeClr val="hlink"/>
                </a:solidFill>
              </a:rPr>
              <a:t>Асноўныя складовыя часткі</a:t>
            </a:r>
            <a:r>
              <a:rPr lang="ru-RU" sz="3200">
                <a:solidFill>
                  <a:schemeClr val="hlink"/>
                </a:solidFill>
              </a:rPr>
              <a:t> </a:t>
            </a:r>
            <a:r>
              <a:rPr lang="ru-RU" sz="3200" b="1">
                <a:solidFill>
                  <a:schemeClr val="hlink"/>
                </a:solidFill>
              </a:rPr>
              <a:t>абрадавай творчасці</a:t>
            </a:r>
            <a:r>
              <a:rPr lang="ru-RU" sz="3200">
                <a:solidFill>
                  <a:schemeClr val="hlink"/>
                </a:solidFill>
              </a:rPr>
              <a:t>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4294967295"/>
          </p:nvPr>
        </p:nvSpPr>
        <p:spPr/>
        <p:txBody>
          <a:bodyPr lIns="54864" tIns="91440"/>
          <a:lstStyle/>
          <a:p>
            <a:pPr eaLnBrk="1" hangingPunct="1">
              <a:defRPr/>
            </a:pPr>
            <a:r>
              <a:rPr lang="ru-RU" sz="3600" b="1" u="sng" dirty="0" err="1"/>
              <a:t>магія</a:t>
            </a:r>
            <a:endParaRPr lang="ru-RU" sz="3600" b="1" u="sng" dirty="0"/>
          </a:p>
          <a:p>
            <a:pPr eaLnBrk="1" hangingPunct="1">
              <a:defRPr/>
            </a:pPr>
            <a:r>
              <a:rPr lang="ru-RU" sz="3600" b="1" u="sng" dirty="0" err="1" smtClean="0"/>
              <a:t>мантыка</a:t>
            </a:r>
            <a:r>
              <a:rPr lang="ru-RU" sz="3600" b="1" u="sng" dirty="0" smtClean="0"/>
              <a:t> </a:t>
            </a:r>
            <a:r>
              <a:rPr lang="ru-RU" sz="3600" b="1" u="sng" dirty="0"/>
              <a:t>(</a:t>
            </a:r>
            <a:r>
              <a:rPr lang="ru-RU" sz="3600" b="1" u="sng" dirty="0" err="1"/>
              <a:t>варажба</a:t>
            </a:r>
            <a:r>
              <a:rPr lang="ru-RU" sz="3600" b="1" u="sng" dirty="0"/>
              <a:t>)</a:t>
            </a:r>
          </a:p>
          <a:p>
            <a:pPr eaLnBrk="1" hangingPunct="1">
              <a:defRPr/>
            </a:pPr>
            <a:r>
              <a:rPr lang="ru-RU" sz="3600" b="1" u="sng" dirty="0" err="1"/>
              <a:t>ахвярапрынашэнне</a:t>
            </a:r>
            <a:r>
              <a:rPr lang="ru-RU" sz="3600" b="1" u="sng" dirty="0"/>
              <a:t>.</a:t>
            </a:r>
            <a:r>
              <a:rPr lang="ru-RU" sz="3600" u="sng" dirty="0"/>
              <a:t> </a:t>
            </a:r>
          </a:p>
        </p:txBody>
      </p:sp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500063" y="214313"/>
            <a:ext cx="77930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C000"/>
                </a:solidFill>
                <a:latin typeface="Times New Roman" pitchFamily="18" charset="0"/>
              </a:rPr>
              <a:t>Асноўныя складовыя часткі</a:t>
            </a:r>
            <a:r>
              <a:rPr lang="ru-RU" sz="360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ru-RU" sz="3600" b="1">
                <a:solidFill>
                  <a:srgbClr val="FFC000"/>
                </a:solidFill>
                <a:latin typeface="Times New Roman" pitchFamily="18" charset="0"/>
              </a:rPr>
              <a:t>абрадавай творчасці</a:t>
            </a:r>
            <a:r>
              <a:rPr lang="ru-RU" sz="3600">
                <a:solidFill>
                  <a:srgbClr val="FFC000"/>
                </a:solidFill>
                <a:latin typeface="Times New Roman" pitchFamily="18" charset="0"/>
              </a:rPr>
              <a:t> </a:t>
            </a:r>
            <a:endParaRPr lang="ru-RU">
              <a:solidFill>
                <a:srgbClr val="FFC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250825" y="1862138"/>
            <a:ext cx="849788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be-BY" sz="4000" b="1" dirty="0">
                <a:solidFill>
                  <a:schemeClr val="hlink"/>
                </a:solidFill>
              </a:rPr>
              <a:t>АБРАДЫ І ЗВЫЧАІ, ПРЫКМЕТЫ І ПАВЕР’І, ЗВЯЗАНЫЯ З ПЕРШАЙ  КУЦЦЁЙ, АБРАД </a:t>
            </a:r>
            <a:r>
              <a:rPr lang="be-BY" sz="4000" b="1" dirty="0" smtClean="0">
                <a:solidFill>
                  <a:schemeClr val="hlink"/>
                </a:solidFill>
              </a:rPr>
              <a:t>КАЛЯДАВАННЯ</a:t>
            </a:r>
            <a:endParaRPr lang="ru-RU" sz="40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НАСТЯ\Desktop\куцця\get_img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560" y="1484784"/>
            <a:ext cx="7524328" cy="4896038"/>
          </a:xfr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-57139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400" b="1" dirty="0" smtClean="0"/>
          </a:p>
          <a:p>
            <a:pPr eaLnBrk="0" hangingPunct="0"/>
            <a:endParaRPr lang="ru-RU" sz="2400" b="1" dirty="0"/>
          </a:p>
          <a:p>
            <a:pPr algn="ctr" eaLnBrk="0" hangingPunct="0"/>
            <a:r>
              <a:rPr lang="ru-RU" sz="2400" b="1" dirty="0" err="1" smtClean="0"/>
              <a:t>Назва</a:t>
            </a:r>
            <a:r>
              <a:rPr lang="ru-RU" sz="2000" b="1" dirty="0" smtClean="0"/>
              <a:t> </a:t>
            </a:r>
            <a:r>
              <a:rPr lang="ru-RU" sz="2000" b="1" dirty="0"/>
              <a:t>“</a:t>
            </a:r>
            <a:r>
              <a:rPr lang="ru-RU" sz="2000" b="1" dirty="0" err="1"/>
              <a:t>Каляды</a:t>
            </a:r>
            <a:r>
              <a:rPr lang="ru-RU" sz="2000" b="1" dirty="0"/>
              <a:t>” </a:t>
            </a:r>
            <a:r>
              <a:rPr lang="ru-RU" sz="2000" b="1" dirty="0" err="1"/>
              <a:t>замацавалася</a:t>
            </a:r>
            <a:r>
              <a:rPr lang="ru-RU" sz="2000" b="1" dirty="0"/>
              <a:t> за </a:t>
            </a:r>
            <a:r>
              <a:rPr lang="ru-RU" sz="2000" b="1" dirty="0" err="1" smtClean="0"/>
              <a:t>перыядам</a:t>
            </a:r>
            <a:endParaRPr lang="ru-RU" sz="2000" b="1" dirty="0" smtClean="0"/>
          </a:p>
          <a:p>
            <a:pPr algn="ctr" eaLnBrk="0" hangingPunct="0"/>
            <a:r>
              <a:rPr lang="ru-RU" sz="2000" b="1" dirty="0" smtClean="0"/>
              <a:t> </a:t>
            </a:r>
            <a:r>
              <a:rPr lang="ru-RU" sz="2000" b="1" dirty="0"/>
              <a:t>з 24 </a:t>
            </a:r>
            <a:r>
              <a:rPr lang="ru-RU" sz="2000" b="1" dirty="0" err="1"/>
              <a:t>снежня</a:t>
            </a:r>
            <a:r>
              <a:rPr lang="ru-RU" sz="2000" b="1" dirty="0"/>
              <a:t> па 6 </a:t>
            </a:r>
            <a:r>
              <a:rPr lang="ru-RU" sz="2000" b="1" dirty="0" err="1"/>
              <a:t>студзеня</a:t>
            </a:r>
            <a:r>
              <a:rPr lang="ru-RU" sz="2000" b="1" dirty="0"/>
              <a:t> </a:t>
            </a:r>
            <a:r>
              <a:rPr lang="ru-RU" sz="2000" b="1" dirty="0" smtClean="0"/>
              <a:t>па </a:t>
            </a:r>
            <a:r>
              <a:rPr lang="ru-RU" sz="2000" b="1" dirty="0" err="1" smtClean="0"/>
              <a:t>ст.ст</a:t>
            </a:r>
            <a:r>
              <a:rPr lang="ru-RU" sz="2000" b="1" dirty="0" smtClean="0"/>
              <a:t>. </a:t>
            </a:r>
          </a:p>
          <a:p>
            <a:pPr algn="ctr" eaLnBrk="0" hangingPunct="0"/>
            <a:r>
              <a:rPr lang="ru-RU" sz="2000" b="1" dirty="0" smtClean="0"/>
              <a:t>Па </a:t>
            </a:r>
            <a:r>
              <a:rPr lang="ru-RU" sz="2000" b="1" dirty="0" err="1"/>
              <a:t>н.ст</a:t>
            </a:r>
            <a:r>
              <a:rPr lang="ru-RU" sz="2000" b="1" dirty="0"/>
              <a:t>. </a:t>
            </a:r>
            <a:r>
              <a:rPr lang="ru-RU" sz="2000" b="1" dirty="0" smtClean="0"/>
              <a:t>– з </a:t>
            </a:r>
            <a:r>
              <a:rPr lang="ru-RU" sz="2000" b="1" dirty="0"/>
              <a:t>6 па 19 </a:t>
            </a:r>
            <a:r>
              <a:rPr lang="ru-RU" sz="2000" b="1" dirty="0" err="1"/>
              <a:t>студзеня</a:t>
            </a:r>
            <a:r>
              <a:rPr lang="ru-RU" sz="2000" b="1" dirty="0"/>
              <a:t>.</a:t>
            </a:r>
            <a:r>
              <a:rPr lang="ru-RU" sz="2000" dirty="0"/>
              <a:t>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1F6B8C-C0DA-4D01-A7E0-8A22E873FE33}"/>
</file>

<file path=customXml/itemProps2.xml><?xml version="1.0" encoding="utf-8"?>
<ds:datastoreItem xmlns:ds="http://schemas.openxmlformats.org/officeDocument/2006/customXml" ds:itemID="{1394031C-6F8D-48CF-A95B-E643C77CB503}"/>
</file>

<file path=customXml/itemProps3.xml><?xml version="1.0" encoding="utf-8"?>
<ds:datastoreItem xmlns:ds="http://schemas.openxmlformats.org/officeDocument/2006/customXml" ds:itemID="{30F5D6C2-9067-4171-8AF4-3A68BB385F3C}"/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400</TotalTime>
  <Words>2178</Words>
  <Application>Microsoft Office PowerPoint</Application>
  <PresentationFormat>Экран (4:3)</PresentationFormat>
  <Paragraphs>120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Течение</vt:lpstr>
      <vt:lpstr>Презентация PowerPoint</vt:lpstr>
      <vt:lpstr>Презентация PowerPoint</vt:lpstr>
      <vt:lpstr>Презентация PowerPoint</vt:lpstr>
      <vt:lpstr>СТРУКТУРА КАЛЯДНА-НАВАГОДНЯГА КОМПЛЕКСУ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Першая куцця самая ўрачыстая</vt:lpstr>
      <vt:lpstr>Презентация PowerPoint</vt:lpstr>
      <vt:lpstr>Презентация PowerPoint</vt:lpstr>
      <vt:lpstr>Презентация PowerPoint</vt:lpstr>
      <vt:lpstr>Презентация PowerPoint</vt:lpstr>
      <vt:lpstr> Ад першага наведвальніка ў першы дзень навагодніх свят залежыць дабрабыт у доме: калі ім акажацца дзяўчына – у сям’і будуць няшчасці і няўдачы.</vt:lpstr>
      <vt:lpstr>Презентация PowerPoint</vt:lpstr>
      <vt:lpstr>Уяўленні, звязаныя з першай куццёй  (на Магілёўшчыне)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Вечар перад Новым годам называлі багатай, тоўстай, шчодрай, мясной куццёй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Вадохрышча – варажба, прыкметы і павер’і</vt:lpstr>
      <vt:lpstr>Презентация PowerPoint</vt:lpstr>
      <vt:lpstr>Презентация PowerPoint</vt:lpstr>
      <vt:lpstr>Презентация PowerPoint</vt:lpstr>
      <vt:lpstr>Презентация PowerPoint</vt:lpstr>
      <vt:lpstr>У вёсцы Падваложжа сімвалам Каляды  з’яўляўся добра ўпрыгожаны сноп </vt:lpstr>
      <vt:lpstr>КЛАСІФІКАЦЫЯ ЗІМОВЫХ ПЕСЕНЬ, ФУНКЦЫЯНАЛЬНА-ЖАНРАВЫЯ АСАБЛІВАСЦІ, ПАЭТЫКА</vt:lpstr>
      <vt:lpstr>Агульная характарыстыка прадкалядных песень:</vt:lpstr>
      <vt:lpstr>Уласна віншавальныя велічальныя калядкі і шчадроўкі </vt:lpstr>
      <vt:lpstr>Презентация PowerPoint</vt:lpstr>
      <vt:lpstr>Презентация PowerPoint</vt:lpstr>
      <vt:lpstr>Презентация PowerPoint</vt:lpstr>
      <vt:lpstr>Презентация PowerPoint</vt:lpstr>
      <vt:lpstr>Дзякуй за ўвагу!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Dmitry Tarasov</cp:lastModifiedBy>
  <cp:revision>29</cp:revision>
  <dcterms:created xsi:type="dcterms:W3CDTF">2013-09-24T16:18:22Z</dcterms:created>
  <dcterms:modified xsi:type="dcterms:W3CDTF">2016-04-12T10:36:27Z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